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13"/>
  </p:notesMasterIdLst>
  <p:handoutMasterIdLst>
    <p:handoutMasterId r:id="rId14"/>
  </p:handoutMasterIdLst>
  <p:sldIdLst>
    <p:sldId id="256" r:id="rId3"/>
    <p:sldId id="269" r:id="rId4"/>
    <p:sldId id="260" r:id="rId5"/>
    <p:sldId id="271" r:id="rId6"/>
    <p:sldId id="272" r:id="rId7"/>
    <p:sldId id="274" r:id="rId8"/>
    <p:sldId id="261" r:id="rId9"/>
    <p:sldId id="273" r:id="rId10"/>
    <p:sldId id="258" r:id="rId11"/>
    <p:sldId id="270" r:id="rId12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492" autoAdjust="0"/>
  </p:normalViewPr>
  <p:slideViewPr>
    <p:cSldViewPr>
      <p:cViewPr varScale="1">
        <p:scale>
          <a:sx n="71" d="100"/>
          <a:sy n="71" d="100"/>
        </p:scale>
        <p:origin x="484" y="40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5E03B7-B591-4A2A-B695-014C5A39F13E}" type="datetimeFigureOut">
              <a:rPr lang="en-US"/>
              <a:t>3/15/2015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322BB-75AD-4A1E-9661-2724167329F0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12705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DFBD7B-E4FB-4AA8-9540-FD148073ACB3}" type="datetimeFigureOut">
              <a:rPr lang="en-US"/>
              <a:t>3/15/2015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5B7DE-1198-4F2F-B574-CA8CAE34164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23124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quares"/>
          <p:cNvGrpSpPr/>
          <p:nvPr/>
        </p:nvGrpSpPr>
        <p:grpSpPr>
          <a:xfrm>
            <a:off x="0" y="1135743"/>
            <a:ext cx="1622332" cy="799981"/>
            <a:chOff x="0" y="452558"/>
            <a:chExt cx="914400" cy="524182"/>
          </a:xfrm>
        </p:grpSpPr>
        <p:sp>
          <p:nvSpPr>
            <p:cNvPr id="8" name="Rounded Rectangle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324" y="362396"/>
            <a:ext cx="9141619" cy="167640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324" y="2089595"/>
            <a:ext cx="9141619" cy="886344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accent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09051-6E81-43E8-9099-FF6A0C3DCFE8}" type="datetime1">
              <a:rPr lang="en-US"/>
              <a:t>3/15/2015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751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EAB04-7709-4C1E-A61A-74684A0170FC}" type="datetime1">
              <a:rPr lang="en-US"/>
              <a:t>3/15/2015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4082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quares"/>
          <p:cNvGrpSpPr/>
          <p:nvPr/>
        </p:nvGrpSpPr>
        <p:grpSpPr>
          <a:xfrm rot="5400000">
            <a:off x="9583007" y="233864"/>
            <a:ext cx="1063300" cy="524046"/>
            <a:chOff x="0" y="452558"/>
            <a:chExt cx="914400" cy="524182"/>
          </a:xfrm>
        </p:grpSpPr>
        <p:sp>
          <p:nvSpPr>
            <p:cNvPr id="8" name="Rounded Rectangle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5" name="bottom graphic"/>
          <p:cNvGrpSpPr/>
          <p:nvPr/>
        </p:nvGrpSpPr>
        <p:grpSpPr>
          <a:xfrm>
            <a:off x="0" y="5395517"/>
            <a:ext cx="12188825" cy="1462483"/>
            <a:chOff x="0" y="4046638"/>
            <a:chExt cx="9144000" cy="1096862"/>
          </a:xfrm>
        </p:grpSpPr>
        <p:sp>
          <p:nvSpPr>
            <p:cNvPr id="16" name="Freeform 15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72"/>
            <p:cNvSpPr/>
            <p:nvPr/>
          </p:nvSpPr>
          <p:spPr bwMode="ltGray">
            <a:xfrm rot="5400000">
              <a:off x="4023569" y="23069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1060" y="1150514"/>
            <a:ext cx="1828324" cy="502168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8882" y="1150514"/>
            <a:ext cx="8227457" cy="5021685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79BD0D-E0B1-4CED-AC65-708AC79EB9CD}" type="datetime1">
              <a:rPr lang="en-US"/>
              <a:t>3/15/2015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164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3EA6D-DF0B-4D4B-B359-5F1D1D0E30A4}" type="datetime1">
              <a:rPr lang="en-US"/>
              <a:t>3/15/2015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3515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quares"/>
          <p:cNvGrpSpPr/>
          <p:nvPr/>
        </p:nvGrpSpPr>
        <p:grpSpPr>
          <a:xfrm>
            <a:off x="0" y="3124415"/>
            <a:ext cx="1622332" cy="805061"/>
            <a:chOff x="0" y="2343311"/>
            <a:chExt cx="1217066" cy="603796"/>
          </a:xfrm>
        </p:grpSpPr>
        <p:sp>
          <p:nvSpPr>
            <p:cNvPr id="8" name="Rounded Rectangle 7"/>
            <p:cNvSpPr/>
            <p:nvPr/>
          </p:nvSpPr>
          <p:spPr>
            <a:xfrm>
              <a:off x="787514" y="2347123"/>
              <a:ext cx="429552" cy="599984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86370" y="2347123"/>
              <a:ext cx="429552" cy="599984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92604" y="2535915"/>
              <a:ext cx="599986" cy="214778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grpSp>
        <p:nvGrpSpPr>
          <p:cNvPr id="19" name="bottom graphic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0" name="Freeform 19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21" name="Rectangle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324" y="1932518"/>
            <a:ext cx="9141619" cy="2105367"/>
          </a:xfrm>
        </p:spPr>
        <p:txBody>
          <a:bodyPr anchor="b">
            <a:normAutofit/>
          </a:bodyPr>
          <a:lstStyle>
            <a:lvl1pPr algn="l">
              <a:defRPr sz="60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324" y="4084264"/>
            <a:ext cx="9141619" cy="933297"/>
          </a:xfrm>
        </p:spPr>
        <p:txBody>
          <a:bodyPr anchor="t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EDB99-15BC-4479-BAC5-1E502E66917A}" type="datetime1">
              <a:rPr lang="en-US"/>
              <a:t>3/15/2015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35693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18882" y="1600200"/>
            <a:ext cx="4875530" cy="4572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4412" y="1600200"/>
            <a:ext cx="4875530" cy="4572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7C2A3-CD19-48AB-9F64-ECCF75182EDD}" type="datetime1">
              <a:rPr lang="en-US"/>
              <a:t>3/15/2015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97796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2" y="1596571"/>
            <a:ext cx="4875530" cy="816429"/>
          </a:xfrm>
        </p:spPr>
        <p:txBody>
          <a:bodyPr anchor="ctr">
            <a:norm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882" y="2413000"/>
            <a:ext cx="4875530" cy="375919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412" y="1596571"/>
            <a:ext cx="4875530" cy="816429"/>
          </a:xfrm>
        </p:spPr>
        <p:txBody>
          <a:bodyPr anchor="ctr">
            <a:norm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412" y="2413000"/>
            <a:ext cx="4875530" cy="3759199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 baseline="0"/>
            </a:lvl8pPr>
            <a:lvl9pPr>
              <a:defRPr sz="2000" baseline="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63E8C1-7C87-4705-AB97-8CD17D208E3F}" type="datetime1">
              <a:rPr lang="en-US"/>
              <a:t>3/15/2015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87039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C624E-DF92-4841-B9B9-DD11AA239B85}" type="datetime1">
              <a:rPr lang="en-US"/>
              <a:t>3/15/2015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903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bottom graphic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9" name="Freeform 8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A3AE1-4360-4D5B-BDBC-656B872DD533}" type="datetime1">
              <a:rPr lang="en-US"/>
              <a:t>3/15/2015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25395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5530" y="1600200"/>
            <a:ext cx="6094413" cy="45720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8883" y="1600202"/>
            <a:ext cx="3453500" cy="4571999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90708-46A4-4851-883E-8DFB8939107E}" type="datetime1">
              <a:rPr lang="en-US"/>
              <a:t>3/15/2015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3960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8887" y="1600200"/>
            <a:ext cx="6703850" cy="3657600"/>
          </a:xfrm>
          <a:prstGeom prst="roundRect">
            <a:avLst>
              <a:gd name="adj" fmla="val 3098"/>
            </a:avLst>
          </a:prstGeom>
        </p:spPr>
        <p:txBody>
          <a:bodyPr>
            <a:normAutofit/>
          </a:bodyPr>
          <a:lstStyle>
            <a:lvl1pPr marL="0" indent="0">
              <a:buNone/>
              <a:defRPr sz="27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5883" y="1600200"/>
            <a:ext cx="2844059" cy="3759200"/>
          </a:xfrm>
        </p:spPr>
        <p:txBody>
          <a:bodyPr anchor="b">
            <a:normAutofit/>
          </a:bodyPr>
          <a:lstStyle>
            <a:lvl1pPr marL="0" indent="0">
              <a:buNone/>
              <a:defRPr sz="2800">
                <a:solidFill>
                  <a:schemeClr val="accent1"/>
                </a:solidFill>
              </a:defRPr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8EFFC-86AE-4294-A319-CAFC2651994B}" type="datetime1">
              <a:rPr lang="en-US"/>
              <a:t>3/15/2015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99D79-8A4B-4031-B1E0-AF26F8EDF2B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298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bottom graphic"/>
          <p:cNvGrpSpPr/>
          <p:nvPr/>
        </p:nvGrpSpPr>
        <p:grpSpPr>
          <a:xfrm>
            <a:off x="0" y="5409216"/>
            <a:ext cx="12188825" cy="1462483"/>
            <a:chOff x="0" y="4056912"/>
            <a:chExt cx="9144000" cy="1096862"/>
          </a:xfrm>
        </p:grpSpPr>
        <p:sp>
          <p:nvSpPr>
            <p:cNvPr id="21" name="Freeform 20"/>
            <p:cNvSpPr/>
            <p:nvPr/>
          </p:nvSpPr>
          <p:spPr bwMode="ltGray">
            <a:xfrm rot="5400000">
              <a:off x="4119794" y="119293"/>
              <a:ext cx="904412" cy="9144000"/>
            </a:xfrm>
            <a:custGeom>
              <a:avLst/>
              <a:gdLst/>
              <a:ahLst/>
              <a:cxnLst/>
              <a:rect l="l" t="t" r="r" b="b"/>
              <a:pathLst>
                <a:path w="904412" h="9144000">
                  <a:moveTo>
                    <a:pt x="0" y="0"/>
                  </a:moveTo>
                  <a:lnTo>
                    <a:pt x="904412" y="0"/>
                  </a:lnTo>
                  <a:lnTo>
                    <a:pt x="904412" y="9144000"/>
                  </a:lnTo>
                  <a:lnTo>
                    <a:pt x="391235" y="9144000"/>
                  </a:lnTo>
                  <a:cubicBezTo>
                    <a:pt x="445385" y="6730684"/>
                    <a:pt x="250230" y="1995757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72"/>
            <p:cNvSpPr/>
            <p:nvPr/>
          </p:nvSpPr>
          <p:spPr bwMode="ltGray">
            <a:xfrm rot="5400000">
              <a:off x="4023569" y="33343"/>
              <a:ext cx="1096862" cy="9144000"/>
            </a:xfrm>
            <a:custGeom>
              <a:avLst/>
              <a:gdLst/>
              <a:ahLst/>
              <a:cxnLst/>
              <a:rect l="l" t="t" r="r" b="b"/>
              <a:pathLst>
                <a:path w="1096862" h="9144000">
                  <a:moveTo>
                    <a:pt x="1096861" y="9136375"/>
                  </a:moveTo>
                  <a:lnTo>
                    <a:pt x="1096861" y="0"/>
                  </a:lnTo>
                  <a:lnTo>
                    <a:pt x="1096862" y="0"/>
                  </a:lnTo>
                  <a:lnTo>
                    <a:pt x="1096862" y="9136375"/>
                  </a:lnTo>
                  <a:close/>
                  <a:moveTo>
                    <a:pt x="0" y="0"/>
                  </a:moveTo>
                  <a:lnTo>
                    <a:pt x="142171" y="0"/>
                  </a:lnTo>
                  <a:cubicBezTo>
                    <a:pt x="214017" y="532804"/>
                    <a:pt x="281641" y="1260834"/>
                    <a:pt x="340913" y="2087809"/>
                  </a:cubicBezTo>
                  <a:cubicBezTo>
                    <a:pt x="492781" y="4358443"/>
                    <a:pt x="587048" y="7374964"/>
                    <a:pt x="547354" y="9144000"/>
                  </a:cubicBezTo>
                  <a:lnTo>
                    <a:pt x="452132" y="9144000"/>
                  </a:lnTo>
                  <a:cubicBezTo>
                    <a:pt x="484963" y="4670358"/>
                    <a:pt x="240277" y="2482661"/>
                    <a:pt x="0" y="0"/>
                  </a:cubicBezTo>
                  <a:close/>
                </a:path>
              </a:pathLst>
            </a:custGeom>
            <a:solidFill>
              <a:schemeClr val="tx1"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/>
            </a:p>
          </p:txBody>
        </p:sp>
      </p:grpSp>
      <p:grpSp>
        <p:nvGrpSpPr>
          <p:cNvPr id="7" name="squares"/>
          <p:cNvGrpSpPr/>
          <p:nvPr/>
        </p:nvGrpSpPr>
        <p:grpSpPr>
          <a:xfrm>
            <a:off x="1" y="800551"/>
            <a:ext cx="1063023" cy="524183"/>
            <a:chOff x="0" y="452558"/>
            <a:chExt cx="914400" cy="524182"/>
          </a:xfrm>
        </p:grpSpPr>
        <p:sp>
          <p:nvSpPr>
            <p:cNvPr id="8" name="Rounded Rectangle 7"/>
            <p:cNvSpPr/>
            <p:nvPr/>
          </p:nvSpPr>
          <p:spPr>
            <a:xfrm>
              <a:off x="591671" y="452558"/>
              <a:ext cx="322729" cy="524180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215154" y="452558"/>
              <a:ext cx="322729" cy="524180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ound Same Side Corner Rectangle 9"/>
            <p:cNvSpPr/>
            <p:nvPr/>
          </p:nvSpPr>
          <p:spPr>
            <a:xfrm rot="5400000">
              <a:off x="-181408" y="633966"/>
              <a:ext cx="524182" cy="161366"/>
            </a:xfrm>
            <a:prstGeom prst="round2SameRect">
              <a:avLst>
                <a:gd name="adj1" fmla="val 29167"/>
                <a:gd name="adj2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8883" y="6448425"/>
            <a:ext cx="8288401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8883" y="152400"/>
            <a:ext cx="9751060" cy="12954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8883" y="1600200"/>
            <a:ext cx="9751060" cy="45720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547913" y="6448425"/>
            <a:ext cx="1422030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29E8617-6EA8-4B97-A5E8-E18E98765EE2}" type="datetime1">
              <a:rPr lang="en-US"/>
              <a:pPr/>
              <a:t>3/15/2015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71516" y="6448425"/>
            <a:ext cx="812588" cy="180976"/>
          </a:xfrm>
          <a:prstGeom prst="rect">
            <a:avLst/>
          </a:prstGeom>
        </p:spPr>
        <p:txBody>
          <a:bodyPr vert="horz" lIns="121899" tIns="60949" rIns="121899" bIns="60949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4C99D79-8A4B-4031-B1E0-AF26F8EDF2BC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2682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1218987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0000"/>
        </a:lnSpc>
        <a:spcBef>
          <a:spcPts val="1800"/>
        </a:spcBef>
        <a:buClr>
          <a:schemeClr val="accent1"/>
        </a:buClr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55772" indent="-304747" algn="l" defTabSz="1218987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067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578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088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987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01089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61922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12947" indent="-304747" algn="l" defTabSz="1218987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Arial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Perimeter Trap Crops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Rocky Creek Valley Farm – Gary Wenig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183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Perimeter Trap Crops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Rocky Creek Valley Farm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037012" y="4038600"/>
            <a:ext cx="4343400" cy="12003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r>
              <a:rPr lang="en-US" sz="7200" dirty="0" smtClean="0"/>
              <a:t>Questions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59558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Trap Crops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Sorghum Sudan Grass</a:t>
            </a:r>
            <a:endParaRPr lang="en-US" dirty="0"/>
          </a:p>
          <a:p>
            <a:r>
              <a:rPr lang="en-US" dirty="0" smtClean="0"/>
              <a:t>Buckwheat</a:t>
            </a:r>
            <a:endParaRPr lang="en-US" dirty="0"/>
          </a:p>
          <a:p>
            <a:r>
              <a:rPr lang="en-US" dirty="0" smtClean="0"/>
              <a:t>Millet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824" y="946131"/>
            <a:ext cx="4875212" cy="3656409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007" y="3611940"/>
            <a:ext cx="1097280" cy="990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98612" y="4971871"/>
            <a:ext cx="9369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</a:t>
            </a:r>
            <a:r>
              <a:rPr lang="en-US" dirty="0" smtClean="0"/>
              <a:t>ennel</a:t>
            </a:r>
            <a:r>
              <a:rPr lang="en-US" dirty="0"/>
              <a:t>, dill, yarrow, coriander, tansy, buckwheat &amp; millet attracts lady bugs, lacewing, hover flies, parasitic mini-wasps, tachinid flies. These are beneficial insects that kill the bad </a:t>
            </a:r>
            <a:r>
              <a:rPr lang="en-US" dirty="0" smtClean="0"/>
              <a:t>pests </a:t>
            </a:r>
            <a:r>
              <a:rPr lang="en-US" dirty="0"/>
              <a:t>in your garden.</a:t>
            </a:r>
          </a:p>
        </p:txBody>
      </p:sp>
    </p:spTree>
    <p:extLst>
      <p:ext uri="{BB962C8B-B14F-4D97-AF65-F5344CB8AC3E}">
        <p14:creationId xmlns:p14="http://schemas.microsoft.com/office/powerpoint/2010/main" val="398066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Prep &amp; Planting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23" y="1689100"/>
            <a:ext cx="4368801" cy="3276600"/>
          </a:xfrm>
        </p:spPr>
      </p:pic>
      <p:pic>
        <p:nvPicPr>
          <p:cNvPr id="11" name="Content Placeholder 1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412" y="736600"/>
            <a:ext cx="2914650" cy="5181600"/>
          </a:xfr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2412" y="736600"/>
            <a:ext cx="2971800" cy="1671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Content Placeholder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824" y="2735660"/>
            <a:ext cx="2973388" cy="223004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4823" y="5486400"/>
            <a:ext cx="77993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Millet, Buckwheat, Sorghum Sudan Grass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628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Beneficial Insects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805" y="1828800"/>
            <a:ext cx="4875213" cy="3656409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55" r="25582"/>
          <a:stretch/>
        </p:blipFill>
        <p:spPr>
          <a:xfrm>
            <a:off x="8913812" y="3644304"/>
            <a:ext cx="2667000" cy="27559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411" y="1828800"/>
            <a:ext cx="2133600" cy="214312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8794702" y="2927256"/>
            <a:ext cx="29094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Parasitic </a:t>
            </a:r>
            <a:r>
              <a:rPr lang="en-US" dirty="0"/>
              <a:t>mini-wasps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88791" y="4122092"/>
            <a:ext cx="1329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Ladybug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799011" y="57150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Millet at maturity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5552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2" y="152400"/>
            <a:ext cx="9751060" cy="1295400"/>
          </a:xfrm>
        </p:spPr>
        <p:txBody>
          <a:bodyPr/>
          <a:lstStyle/>
          <a:p>
            <a:r>
              <a:rPr lang="en-US" dirty="0" smtClean="0"/>
              <a:t>Blue Hubbard Sacrificial Plant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3669854"/>
            <a:ext cx="4875213" cy="2742307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4012" y="3669854"/>
            <a:ext cx="4875212" cy="2742306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024" y="1707663"/>
            <a:ext cx="3240379" cy="18227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336" y="495300"/>
            <a:ext cx="4038600" cy="30289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65612" y="1910292"/>
            <a:ext cx="2819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Attracts:</a:t>
            </a:r>
          </a:p>
          <a:p>
            <a:r>
              <a:rPr lang="en-US" dirty="0" smtClean="0"/>
              <a:t>squash bugs &amp; cucumber beetles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277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Reduced Pesticide Usages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0012" y="1752600"/>
            <a:ext cx="6299201" cy="4724400"/>
          </a:xfrm>
        </p:spPr>
      </p:pic>
      <p:sp>
        <p:nvSpPr>
          <p:cNvPr id="5" name="TextBox 4"/>
          <p:cNvSpPr txBox="1"/>
          <p:nvPr/>
        </p:nvSpPr>
        <p:spPr>
          <a:xfrm>
            <a:off x="8075613" y="2443573"/>
            <a:ext cx="36576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4747" indent="-304747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/>
              <a:t>Squash bug </a:t>
            </a:r>
            <a:r>
              <a:rPr lang="en-US" sz="2800" dirty="0" smtClean="0"/>
              <a:t>eggs</a:t>
            </a:r>
            <a:endParaRPr lang="en-US" sz="2800" dirty="0"/>
          </a:p>
          <a:p>
            <a:pPr marL="304747" indent="-304747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/>
              <a:t>Procedural </a:t>
            </a:r>
            <a:r>
              <a:rPr lang="en-US" sz="2800" dirty="0" smtClean="0"/>
              <a:t>issue resolved</a:t>
            </a:r>
            <a:endParaRPr lang="en-US" sz="2800" dirty="0"/>
          </a:p>
          <a:p>
            <a:pPr marL="304747" indent="-304747">
              <a:lnSpc>
                <a:spcPct val="90000"/>
              </a:lnSpc>
              <a:spcBef>
                <a:spcPts val="1800"/>
              </a:spcBef>
              <a:buClr>
                <a:schemeClr val="accent1"/>
              </a:buClr>
              <a:buFont typeface="Arial" pitchFamily="34" charset="0"/>
              <a:buChar char="•"/>
            </a:pPr>
            <a:r>
              <a:rPr lang="en-US" sz="2800" dirty="0"/>
              <a:t>Ghost pepper experiment</a:t>
            </a:r>
          </a:p>
        </p:txBody>
      </p:sp>
    </p:spTree>
    <p:extLst>
      <p:ext uri="{BB962C8B-B14F-4D97-AF65-F5344CB8AC3E}">
        <p14:creationId xmlns:p14="http://schemas.microsoft.com/office/powerpoint/2010/main" val="194939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www.RockyCreekValley.com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213" y="1676400"/>
            <a:ext cx="85344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3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www.RockyCreekValley.com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7213" y="1676400"/>
            <a:ext cx="85344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958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203848" y="152400"/>
            <a:ext cx="9751060" cy="1295400"/>
          </a:xfrm>
        </p:spPr>
        <p:txBody>
          <a:bodyPr/>
          <a:lstStyle/>
          <a:p>
            <a:r>
              <a:rPr lang="en-US" dirty="0" smtClean="0"/>
              <a:t>SARE IPM 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6412" y="1981200"/>
            <a:ext cx="8289496" cy="4572000"/>
          </a:xfrm>
        </p:spPr>
        <p:txBody>
          <a:bodyPr/>
          <a:lstStyle/>
          <a:p>
            <a:r>
              <a:rPr lang="en-US" dirty="0" smtClean="0"/>
              <a:t>Perimeter trap crops are a 100% success story</a:t>
            </a:r>
            <a:endParaRPr lang="en-US" dirty="0"/>
          </a:p>
          <a:p>
            <a:r>
              <a:rPr lang="en-US" dirty="0" smtClean="0"/>
              <a:t>Provides several alternative methods for pest control</a:t>
            </a:r>
            <a:endParaRPr lang="en-US" dirty="0"/>
          </a:p>
          <a:p>
            <a:r>
              <a:rPr lang="en-US" dirty="0" smtClean="0"/>
              <a:t>Greatly reduces pesticide use</a:t>
            </a:r>
          </a:p>
          <a:p>
            <a:r>
              <a:rPr lang="en-US" dirty="0" smtClean="0"/>
              <a:t>Highly useful for certified organic growers</a:t>
            </a:r>
          </a:p>
          <a:p>
            <a:r>
              <a:rPr lang="en-US" dirty="0" smtClean="0"/>
              <a:t>Overall our IPM test was a great success</a:t>
            </a:r>
          </a:p>
          <a:p>
            <a:r>
              <a:rPr lang="en-US" dirty="0" smtClean="0"/>
              <a:t>Thanks to: Dr. Pinero, Jacob Wilson, Susan Jaster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12" y="2667000"/>
            <a:ext cx="2190750" cy="238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341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oking 16x9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ooking_16x9">
      <a:dk1>
        <a:srgbClr val="000000"/>
      </a:dk1>
      <a:lt1>
        <a:sysClr val="window" lastClr="FFFFFF"/>
      </a:lt1>
      <a:dk2>
        <a:srgbClr val="7F7F7F"/>
      </a:dk2>
      <a:lt2>
        <a:srgbClr val="E6E6E6"/>
      </a:lt2>
      <a:accent1>
        <a:srgbClr val="89C01C"/>
      </a:accent1>
      <a:accent2>
        <a:srgbClr val="FCB22C"/>
      </a:accent2>
      <a:accent3>
        <a:srgbClr val="FE750E"/>
      </a:accent3>
      <a:accent4>
        <a:srgbClr val="F23610"/>
      </a:accent4>
      <a:accent5>
        <a:srgbClr val="7C283A"/>
      </a:accent5>
      <a:accent6>
        <a:srgbClr val="3E7520"/>
      </a:accent6>
      <a:hlink>
        <a:srgbClr val="89C01C"/>
      </a:hlink>
      <a:folHlink>
        <a:srgbClr val="A6A6A6"/>
      </a:folHlink>
    </a:clrScheme>
    <a:fontScheme name="Constantia">
      <a:maj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1Subtle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l="180000" t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863CEF8-E427-41A3-B701-02CD4579E28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Fresh food presentation (widescreen)</Template>
  <TotalTime>0</TotalTime>
  <Words>158</Words>
  <Application>Microsoft Office PowerPoint</Application>
  <PresentationFormat>Custom</PresentationFormat>
  <Paragraphs>32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Constantia</vt:lpstr>
      <vt:lpstr>Cooking 16x9</vt:lpstr>
      <vt:lpstr>Perimeter Trap Crops</vt:lpstr>
      <vt:lpstr>Trap Crops</vt:lpstr>
      <vt:lpstr>Prep &amp; Planting</vt:lpstr>
      <vt:lpstr>Beneficial Insects</vt:lpstr>
      <vt:lpstr>Blue Hubbard Sacrificial Plant</vt:lpstr>
      <vt:lpstr>Reduced Pesticide Usages</vt:lpstr>
      <vt:lpstr>www.RockyCreekValley.com</vt:lpstr>
      <vt:lpstr>www.RockyCreekValley.com</vt:lpstr>
      <vt:lpstr>SARE IPM Summary</vt:lpstr>
      <vt:lpstr>Perimeter Trap Crops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2015-03-11T01:20:15Z</dcterms:created>
  <dcterms:modified xsi:type="dcterms:W3CDTF">2015-03-16T01:24:53Z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TC027879429991</vt:lpwstr>
  </property>
</Properties>
</file>